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59" r:id="rId4"/>
    <p:sldId id="284" r:id="rId5"/>
    <p:sldId id="282" r:id="rId6"/>
    <p:sldId id="270" r:id="rId7"/>
    <p:sldId id="265" r:id="rId8"/>
    <p:sldId id="267" r:id="rId9"/>
    <p:sldId id="268" r:id="rId10"/>
    <p:sldId id="269" r:id="rId11"/>
    <p:sldId id="258" r:id="rId12"/>
    <p:sldId id="286" r:id="rId13"/>
    <p:sldId id="289" r:id="rId14"/>
    <p:sldId id="288" r:id="rId15"/>
    <p:sldId id="296" r:id="rId16"/>
    <p:sldId id="298" r:id="rId17"/>
    <p:sldId id="291" r:id="rId18"/>
    <p:sldId id="297" r:id="rId19"/>
    <p:sldId id="299" r:id="rId20"/>
    <p:sldId id="300" r:id="rId21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864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0.png"/><Relationship Id="rId5" Type="http://schemas.openxmlformats.org/officeDocument/2006/relationships/image" Target="../media/image18.png"/><Relationship Id="rId6" Type="http://schemas.openxmlformats.org/officeDocument/2006/relationships/image" Target="../media/image41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14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1234" y="3401908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  <p:pic>
        <p:nvPicPr>
          <p:cNvPr id="10" name="Picture 2" descr="image requir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6113" r="2484" b="19545"/>
          <a:stretch/>
        </p:blipFill>
        <p:spPr bwMode="auto">
          <a:xfrm>
            <a:off x="7596999" y="1792831"/>
            <a:ext cx="1293304" cy="12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8018704" y="2465145"/>
            <a:ext cx="577176" cy="12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95880" y="2465145"/>
            <a:ext cx="219715" cy="385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/>
          <a:srcRect l="-26262" r="-26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514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16 September 2017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Flight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Fri </a:t>
            </a:r>
            <a:r>
              <a:rPr lang="en-US" dirty="0"/>
              <a:t>2016-09-</a:t>
            </a:r>
            <a:r>
              <a:rPr lang="en-US" dirty="0" smtClean="0"/>
              <a:t>16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10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83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half" idx="21"/>
          </p:nvPr>
        </p:nvPicPr>
        <p:blipFill>
          <a:blip r:embed="rId2"/>
          <a:srcRect l="243" r="24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82112" y="1303787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72 h Forecast</a:t>
            </a:r>
            <a:endParaRPr lang="en-US" sz="1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3"/>
          <a:srcRect l="270" r="270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0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t="-2053" b="-2053"/>
          <a:stretch>
            <a:fillRect/>
          </a:stretch>
        </p:blipFill>
        <p:spPr/>
      </p:pic>
      <p:sp>
        <p:nvSpPr>
          <p:cNvPr id="21" name="TextBox 20"/>
          <p:cNvSpPr txBox="1"/>
          <p:nvPr/>
        </p:nvSpPr>
        <p:spPr>
          <a:xfrm rot="16200000">
            <a:off x="-388774" y="1348745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Thursday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28329" y="3602943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Friday</a:t>
            </a:r>
            <a:endParaRPr lang="en-US" sz="1800" dirty="0"/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sz="half" idx="17"/>
          </p:nvPr>
        </p:nvPicPr>
        <p:blipFill>
          <a:blip r:embed="rId6"/>
          <a:srcRect l="-6814" r="-6814"/>
          <a:stretch>
            <a:fillRect/>
          </a:stretch>
        </p:blipFill>
        <p:spPr/>
      </p:pic>
      <p:pic>
        <p:nvPicPr>
          <p:cNvPr id="27" name="Content Placeholder 26"/>
          <p:cNvPicPr>
            <a:picLocks noGrp="1" noChangeAspect="1"/>
          </p:cNvPicPr>
          <p:nvPr>
            <p:ph sz="half" idx="16"/>
          </p:nvPr>
        </p:nvPicPr>
        <p:blipFill>
          <a:blip r:embed="rId7"/>
          <a:srcRect t="-2053" b="-20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75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1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8"/>
          </p:nvPr>
        </p:nvPicPr>
        <p:blipFill>
          <a:blip r:embed="rId3"/>
          <a:srcRect l="270" r="270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8774" y="1348745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Thursday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228329" y="3602943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Friday</a:t>
            </a:r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7"/>
          </p:nvPr>
        </p:nvPicPr>
        <p:blipFill>
          <a:blip r:embed="rId4"/>
          <a:srcRect l="243" r="243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16"/>
          </p:nvPr>
        </p:nvPicPr>
        <p:blipFill>
          <a:blip r:embed="rId5"/>
          <a:srcRect l="243" r="24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270" r="270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559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44980" y="1348745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Dust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80790" y="360294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OC</a:t>
            </a:r>
            <a:endParaRPr lang="en-US" sz="1800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21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6" name="Content Placeholder 12"/>
          <p:cNvPicPr>
            <a:picLocks noGrp="1" noChangeAspect="1"/>
          </p:cNvPicPr>
          <p:nvPr>
            <p:ph sz="half" idx="18"/>
          </p:nvPr>
        </p:nvPicPr>
        <p:blipFill>
          <a:blip r:embed="rId3"/>
          <a:srcRect l="270" r="270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20"/>
          </p:nvPr>
        </p:nvPicPr>
        <p:blipFill>
          <a:blip r:embed="rId4"/>
          <a:srcRect l="270" r="270"/>
          <a:stretch>
            <a:fillRect/>
          </a:stretch>
        </p:blipFill>
        <p:spPr/>
      </p:pic>
      <p:pic>
        <p:nvPicPr>
          <p:cNvPr id="18" name="Content Placeholder 13"/>
          <p:cNvPicPr>
            <a:picLocks noGrp="1" noChangeAspect="1"/>
          </p:cNvPicPr>
          <p:nvPr>
            <p:ph sz="half" idx="17"/>
          </p:nvPr>
        </p:nvPicPr>
        <p:blipFill>
          <a:blip r:embed="rId5"/>
          <a:srcRect l="243" r="243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9"/>
          </p:nvPr>
        </p:nvPicPr>
        <p:blipFill>
          <a:blip r:embed="rId6"/>
          <a:srcRect l="270" r="270"/>
          <a:stretch>
            <a:fillRect/>
          </a:stretch>
        </p:blipFill>
        <p:spPr/>
      </p:pic>
      <p:pic>
        <p:nvPicPr>
          <p:cNvPr id="20" name="Content Placeholder 14"/>
          <p:cNvPicPr>
            <a:picLocks noGrp="1" noChangeAspect="1"/>
          </p:cNvPicPr>
          <p:nvPr>
            <p:ph sz="half" idx="16"/>
          </p:nvPr>
        </p:nvPicPr>
        <p:blipFill>
          <a:blip r:embed="rId7"/>
          <a:srcRect l="243" r="243"/>
          <a:stretch>
            <a:fillRect/>
          </a:stretch>
        </p:blipFill>
        <p:spPr/>
      </p:pic>
      <p:sp>
        <p:nvSpPr>
          <p:cNvPr id="24" name="TextBox 23"/>
          <p:cNvSpPr txBox="1"/>
          <p:nvPr/>
        </p:nvSpPr>
        <p:spPr>
          <a:xfrm rot="16200000">
            <a:off x="-388774" y="1348745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Thursday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228329" y="3602943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Friday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650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Age </a:t>
            </a:r>
            <a:r>
              <a:rPr lang="en-US" dirty="0" smtClean="0"/>
              <a:t>Distribution: 600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3606" t="88063" r="13446"/>
          <a:stretch/>
        </p:blipFill>
        <p:spPr>
          <a:xfrm>
            <a:off x="5608059" y="4520550"/>
            <a:ext cx="2708500" cy="51055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0133" r="-1013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-10155" r="-101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502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Extinction</a:t>
            </a:r>
            <a:r>
              <a:rPr lang="en-US" dirty="0" smtClean="0"/>
              <a:t>: </a:t>
            </a:r>
            <a:r>
              <a:rPr lang="en-US" dirty="0" smtClean="0"/>
              <a:t>NW-SE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 Friday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3606" t="88063" r="13446"/>
          <a:stretch/>
        </p:blipFill>
        <p:spPr>
          <a:xfrm>
            <a:off x="5608059" y="4520550"/>
            <a:ext cx="2708500" cy="510553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3116" b="13116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13101" b="13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261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Age Distribution: NW-SE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3606" t="88063" r="13446"/>
          <a:stretch/>
        </p:blipFill>
        <p:spPr>
          <a:xfrm>
            <a:off x="5608059" y="4520550"/>
            <a:ext cx="2708500" cy="51055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3101" b="13101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t="13116" b="131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094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Extinction</a:t>
            </a:r>
            <a:r>
              <a:rPr lang="en-US" dirty="0" smtClean="0"/>
              <a:t>: </a:t>
            </a:r>
            <a:r>
              <a:rPr lang="en-US" dirty="0" smtClean="0"/>
              <a:t>W-E at 15S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2935" b="12935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2950" b="129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920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Aerosol Week </a:t>
            </a:r>
            <a:endParaRPr lang="en-US" dirty="0"/>
          </a:p>
        </p:txBody>
      </p:sp>
      <p:pic>
        <p:nvPicPr>
          <p:cNvPr id="9" name="plot_aer-oracles_Ops6KM_R-forecast2-10852885-e20160912_21z_1080p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225" y="1149350"/>
            <a:ext cx="4391025" cy="3330575"/>
          </a:xfrm>
        </p:spPr>
      </p:pic>
      <p:pic>
        <p:nvPicPr>
          <p:cNvPr id="10" name="plot_ir-oracles_Ops6KM_R-forecast2-10852885-e20160912_21z_1080p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8363" y="1243013"/>
            <a:ext cx="4084637" cy="30972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Smoke </a:t>
            </a:r>
            <a:r>
              <a:rPr lang="en-US" smtClean="0"/>
              <a:t>Mean Age</a:t>
            </a:r>
            <a:r>
              <a:rPr lang="en-US" smtClean="0"/>
              <a:t>: </a:t>
            </a:r>
            <a:r>
              <a:rPr lang="en-US" dirty="0" smtClean="0"/>
              <a:t>W-E at 15S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3606" t="88063" r="13446"/>
          <a:stretch/>
        </p:blipFill>
        <p:spPr>
          <a:xfrm>
            <a:off x="5608059" y="4520550"/>
            <a:ext cx="2708500" cy="51055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935" b="12935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t="12950" b="129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06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Thursday 15 September 2017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TBD Flight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Thu </a:t>
            </a:r>
            <a:r>
              <a:rPr lang="en-US" dirty="0"/>
              <a:t>2016-09-15 9</a:t>
            </a:r>
            <a:r>
              <a:rPr lang="en-US" dirty="0" smtClean="0"/>
              <a:t>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362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Thursday 2016</a:t>
            </a:r>
            <a:r>
              <a:rPr lang="en-US" dirty="0"/>
              <a:t>-09-</a:t>
            </a:r>
            <a:r>
              <a:rPr lang="en-US" dirty="0" smtClean="0"/>
              <a:t>15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25" r="8225"/>
          <a:stretch>
            <a:fillRect/>
          </a:stretch>
        </p:blipFill>
        <p:spPr/>
      </p:pic>
      <p:pic>
        <p:nvPicPr>
          <p:cNvPr id="27" name="Content Placeholder 2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26" name="Content Placeholder 2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28" name="Content Placeholder 27"/>
          <p:cNvPicPr>
            <a:picLocks noGrp="1" noChangeAspect="1"/>
          </p:cNvPicPr>
          <p:nvPr>
            <p:ph sz="half" idx="13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29" name="Content Placeholder 28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349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44980" y="1348745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Dust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80790" y="360294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OC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8"/>
          </p:nvPr>
        </p:nvPicPr>
        <p:blipFill>
          <a:blip r:embed="rId2"/>
          <a:srcRect l="270" r="270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16"/>
          </p:nvPr>
        </p:nvPicPr>
        <p:blipFill>
          <a:blip r:embed="rId4"/>
          <a:srcRect l="243" r="243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21"/>
          </p:nvPr>
        </p:nvPicPr>
        <p:blipFill>
          <a:blip r:embed="rId5"/>
          <a:srcRect l="243" r="243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270" r="270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823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82112" y="1303787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72 h Forecast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64576" y="3602944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 h Forecast</a:t>
            </a:r>
            <a:endParaRPr lang="en-US" sz="1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2"/>
          <a:srcRect l="270" r="270"/>
          <a:stretch>
            <a:fillRect/>
          </a:stretch>
        </p:blipFill>
        <p:spPr/>
      </p:pic>
      <p:pic>
        <p:nvPicPr>
          <p:cNvPr id="16" name="Content Placeholder 22"/>
          <p:cNvPicPr>
            <a:picLocks noGrp="1" noChangeAspect="1"/>
          </p:cNvPicPr>
          <p:nvPr>
            <p:ph sz="half" idx="21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8" name="Content Placeholder 21"/>
          <p:cNvPicPr>
            <a:picLocks noGrp="1" noChangeAspect="1"/>
          </p:cNvPicPr>
          <p:nvPr>
            <p:ph sz="half" idx="20"/>
          </p:nvPr>
        </p:nvPicPr>
        <p:blipFill>
          <a:blip r:embed="rId5"/>
          <a:srcRect l="-6814" r="-681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6"/>
          <a:srcRect t="-2053" b="-2053"/>
          <a:stretch>
            <a:fillRect/>
          </a:stretch>
        </p:blipFill>
        <p:spPr/>
      </p:pic>
      <p:pic>
        <p:nvPicPr>
          <p:cNvPr id="20" name="Content Placeholder 20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t="-2053" b="-20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666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1234" y="3401908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459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1234" y="3401908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  <p:pic>
        <p:nvPicPr>
          <p:cNvPr id="10" name="Picture 2" descr="image requir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6113" r="2484" b="19545"/>
          <a:stretch/>
        </p:blipFill>
        <p:spPr bwMode="auto">
          <a:xfrm>
            <a:off x="7596999" y="1792831"/>
            <a:ext cx="1293304" cy="12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8595880" y="1967136"/>
            <a:ext cx="219715" cy="883966"/>
            <a:chOff x="2133600" y="1504950"/>
            <a:chExt cx="459042" cy="135255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0" y="1504950"/>
              <a:ext cx="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0" y="2266950"/>
              <a:ext cx="459042" cy="5905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/>
          <a:srcRect l="-26262" r="-26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45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19861</TotalTime>
  <Words>212</Words>
  <Application>Microsoft Macintosh PowerPoint</Application>
  <PresentationFormat>On-screen Show (16:9)</PresentationFormat>
  <Paragraphs>82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 Presentation</vt:lpstr>
      <vt:lpstr>ORACLES Forecast Briefing (Aerosols) </vt:lpstr>
      <vt:lpstr>The Aerosol Week </vt:lpstr>
      <vt:lpstr> Thursday 15 September 2017</vt:lpstr>
      <vt:lpstr>Clouds &amp; Aerosols - Thu 2016-09-15 9Z </vt:lpstr>
      <vt:lpstr>GEOS-5 AOD on Thursday 2016-09-15 12Z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Friday 16 September 2017</vt:lpstr>
      <vt:lpstr>Clouds &amp; Aerosols - Fri 2016-09-16 9Z </vt:lpstr>
      <vt:lpstr>PowerPoint Presentation</vt:lpstr>
      <vt:lpstr>PowerPoint Presentation</vt:lpstr>
      <vt:lpstr>PowerPoint Presentation</vt:lpstr>
      <vt:lpstr>Smoke Age Distribution: 600 hPa</vt:lpstr>
      <vt:lpstr>WRF Extinction: NW-SE</vt:lpstr>
      <vt:lpstr>Smoke Age Distribution: NW-SE</vt:lpstr>
      <vt:lpstr>WRF Extinction: W-E at 15S</vt:lpstr>
      <vt:lpstr>Smoke Mean Age: W-E at 15S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611</cp:revision>
  <cp:lastPrinted>2006-05-05T11:56:29Z</cp:lastPrinted>
  <dcterms:created xsi:type="dcterms:W3CDTF">2013-05-01T18:14:36Z</dcterms:created>
  <dcterms:modified xsi:type="dcterms:W3CDTF">2016-09-14T05:59:25Z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